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Lst>
  <p:sldSz cy="5143500" cx="9144000"/>
  <p:notesSz cx="6858000" cy="9144000"/>
  <p:embeddedFontLst>
    <p:embeddedFont>
      <p:font typeface="Caveat"/>
      <p:regular r:id="rId14"/>
      <p:bold r:id="rId15"/>
    </p:embeddedFont>
    <p:embeddedFont>
      <p:font typeface="Lobster"/>
      <p:regular r:id="rId16"/>
    </p:embeddedFont>
    <p:embeddedFont>
      <p:font typeface="PT Sans Narrow"/>
      <p:regular r:id="rId17"/>
      <p:bold r:id="rId18"/>
    </p:embeddedFont>
    <p:embeddedFont>
      <p:font typeface="Open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bold.fntdata"/><Relationship Id="rId11" Type="http://schemas.openxmlformats.org/officeDocument/2006/relationships/slide" Target="slides/slide5.xml"/><Relationship Id="rId22" Type="http://schemas.openxmlformats.org/officeDocument/2006/relationships/font" Target="fonts/OpenSans-boldItalic.fntdata"/><Relationship Id="rId10" Type="http://schemas.openxmlformats.org/officeDocument/2006/relationships/slide" Target="slides/slide4.xml"/><Relationship Id="rId21" Type="http://schemas.openxmlformats.org/officeDocument/2006/relationships/font" Target="fonts/OpenSans-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Caveat-bold.fntdata"/><Relationship Id="rId14" Type="http://schemas.openxmlformats.org/officeDocument/2006/relationships/font" Target="fonts/Caveat-regular.fntdata"/><Relationship Id="rId17" Type="http://schemas.openxmlformats.org/officeDocument/2006/relationships/font" Target="fonts/PTSansNarrow-regular.fntdata"/><Relationship Id="rId16" Type="http://schemas.openxmlformats.org/officeDocument/2006/relationships/font" Target="fonts/Lobster-regular.fntdata"/><Relationship Id="rId5" Type="http://schemas.openxmlformats.org/officeDocument/2006/relationships/slideMaster" Target="slideMasters/slideMaster2.xml"/><Relationship Id="rId19" Type="http://schemas.openxmlformats.org/officeDocument/2006/relationships/font" Target="fonts/OpenSans-regular.fntdata"/><Relationship Id="rId6" Type="http://schemas.openxmlformats.org/officeDocument/2006/relationships/notesMaster" Target="notesMasters/notesMaster1.xml"/><Relationship Id="rId18" Type="http://schemas.openxmlformats.org/officeDocument/2006/relationships/font" Target="fonts/PTSansNarrow-bold.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faed3e7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faed3e7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5faed3e73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faed3e73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faed3e737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faed3e737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5faed3e73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5faed3e73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5faed3e73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5faed3e73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g5faed3e73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5faed3e73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5faed3e737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5faed3e737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cxnSp>
        <p:nvCxnSpPr>
          <p:cNvPr id="55" name="Google Shape;55;p14"/>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56" name="Google Shape;56;p14"/>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57" name="Google Shape;57;p14"/>
          <p:cNvGrpSpPr/>
          <p:nvPr/>
        </p:nvGrpSpPr>
        <p:grpSpPr>
          <a:xfrm>
            <a:off x="1004144" y="1022025"/>
            <a:ext cx="7136668" cy="152400"/>
            <a:chOff x="1346429" y="1011300"/>
            <a:chExt cx="6452100" cy="152400"/>
          </a:xfrm>
        </p:grpSpPr>
        <p:cxnSp>
          <p:nvCxnSpPr>
            <p:cNvPr id="58" name="Google Shape;58;p14"/>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59" name="Google Shape;59;p14"/>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60" name="Google Shape;60;p14"/>
          <p:cNvGrpSpPr/>
          <p:nvPr/>
        </p:nvGrpSpPr>
        <p:grpSpPr>
          <a:xfrm>
            <a:off x="1004151" y="3969100"/>
            <a:ext cx="7136668" cy="152400"/>
            <a:chOff x="1346435" y="3969088"/>
            <a:chExt cx="6452100" cy="152400"/>
          </a:xfrm>
        </p:grpSpPr>
        <p:cxnSp>
          <p:nvCxnSpPr>
            <p:cNvPr id="61" name="Google Shape;61;p14"/>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62" name="Google Shape;62;p14"/>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63" name="Google Shape;63;p14"/>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64" name="Google Shape;64;p14"/>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65" name="Google Shape;6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6" name="Shape 66"/>
        <p:cNvGrpSpPr/>
        <p:nvPr/>
      </p:nvGrpSpPr>
      <p:grpSpPr>
        <a:xfrm>
          <a:off x="0" y="0"/>
          <a:ext cx="0" cy="0"/>
          <a:chOff x="0" y="0"/>
          <a:chExt cx="0" cy="0"/>
        </a:xfrm>
      </p:grpSpPr>
      <p:sp>
        <p:nvSpPr>
          <p:cNvPr id="67" name="Google Shape;67;p15"/>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
        <p:nvSpPr>
          <p:cNvPr id="69" name="Google Shape;69;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70" name="Shape 70"/>
        <p:cNvGrpSpPr/>
        <p:nvPr/>
      </p:nvGrpSpPr>
      <p:grpSpPr>
        <a:xfrm>
          <a:off x="0" y="0"/>
          <a:ext cx="0" cy="0"/>
          <a:chOff x="0" y="0"/>
          <a:chExt cx="0" cy="0"/>
        </a:xfrm>
      </p:grpSpPr>
      <p:sp>
        <p:nvSpPr>
          <p:cNvPr id="71" name="Google Shape;71;p16"/>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3" name="Google Shape;73;p1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4" name="Google Shape;7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5" name="Shape 75"/>
        <p:cNvGrpSpPr/>
        <p:nvPr/>
      </p:nvGrpSpPr>
      <p:grpSpPr>
        <a:xfrm>
          <a:off x="0" y="0"/>
          <a:ext cx="0" cy="0"/>
          <a:chOff x="0" y="0"/>
          <a:chExt cx="0" cy="0"/>
        </a:xfrm>
      </p:grpSpPr>
      <p:sp>
        <p:nvSpPr>
          <p:cNvPr id="76" name="Google Shape;76;p1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7" name="Google Shape;77;p17"/>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8" name="Google Shape;78;p17"/>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0" name="Shape 80"/>
        <p:cNvGrpSpPr/>
        <p:nvPr/>
      </p:nvGrpSpPr>
      <p:grpSpPr>
        <a:xfrm>
          <a:off x="0" y="0"/>
          <a:ext cx="0" cy="0"/>
          <a:chOff x="0" y="0"/>
          <a:chExt cx="0" cy="0"/>
        </a:xfrm>
      </p:grpSpPr>
      <p:sp>
        <p:nvSpPr>
          <p:cNvPr id="81" name="Google Shape;81;p1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82" name="Google Shape;8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83" name="Shape 83"/>
        <p:cNvGrpSpPr/>
        <p:nvPr/>
      </p:nvGrpSpPr>
      <p:grpSpPr>
        <a:xfrm>
          <a:off x="0" y="0"/>
          <a:ext cx="0" cy="0"/>
          <a:chOff x="0" y="0"/>
          <a:chExt cx="0" cy="0"/>
        </a:xfrm>
      </p:grpSpPr>
      <p:sp>
        <p:nvSpPr>
          <p:cNvPr id="84" name="Google Shape;8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5" name="Google Shape;8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6" name="Google Shape;8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87" name="Shape 87"/>
        <p:cNvGrpSpPr/>
        <p:nvPr/>
      </p:nvGrpSpPr>
      <p:grpSpPr>
        <a:xfrm>
          <a:off x="0" y="0"/>
          <a:ext cx="0" cy="0"/>
          <a:chOff x="0" y="0"/>
          <a:chExt cx="0" cy="0"/>
        </a:xfrm>
      </p:grpSpPr>
      <p:sp>
        <p:nvSpPr>
          <p:cNvPr id="88" name="Google Shape;88;p20"/>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5400"/>
              <a:buNone/>
              <a:defRPr b="0" sz="5400">
                <a:solidFill>
                  <a:schemeClr val="dk2"/>
                </a:solidFill>
              </a:defRPr>
            </a:lvl1pPr>
            <a:lvl2pPr lvl="1" rtl="0">
              <a:spcBef>
                <a:spcPts val="0"/>
              </a:spcBef>
              <a:spcAft>
                <a:spcPts val="0"/>
              </a:spcAft>
              <a:buClr>
                <a:schemeClr val="dk2"/>
              </a:buClr>
              <a:buSzPts val="5400"/>
              <a:buNone/>
              <a:defRPr b="0" sz="5400">
                <a:solidFill>
                  <a:schemeClr val="dk2"/>
                </a:solidFill>
              </a:defRPr>
            </a:lvl2pPr>
            <a:lvl3pPr lvl="2" rtl="0">
              <a:spcBef>
                <a:spcPts val="0"/>
              </a:spcBef>
              <a:spcAft>
                <a:spcPts val="0"/>
              </a:spcAft>
              <a:buClr>
                <a:schemeClr val="dk2"/>
              </a:buClr>
              <a:buSzPts val="5400"/>
              <a:buNone/>
              <a:defRPr b="0" sz="5400">
                <a:solidFill>
                  <a:schemeClr val="dk2"/>
                </a:solidFill>
              </a:defRPr>
            </a:lvl3pPr>
            <a:lvl4pPr lvl="3" rtl="0">
              <a:spcBef>
                <a:spcPts val="0"/>
              </a:spcBef>
              <a:spcAft>
                <a:spcPts val="0"/>
              </a:spcAft>
              <a:buClr>
                <a:schemeClr val="dk2"/>
              </a:buClr>
              <a:buSzPts val="5400"/>
              <a:buNone/>
              <a:defRPr b="0" sz="5400">
                <a:solidFill>
                  <a:schemeClr val="dk2"/>
                </a:solidFill>
              </a:defRPr>
            </a:lvl4pPr>
            <a:lvl5pPr lvl="4" rtl="0">
              <a:spcBef>
                <a:spcPts val="0"/>
              </a:spcBef>
              <a:spcAft>
                <a:spcPts val="0"/>
              </a:spcAft>
              <a:buClr>
                <a:schemeClr val="dk2"/>
              </a:buClr>
              <a:buSzPts val="5400"/>
              <a:buNone/>
              <a:defRPr b="0" sz="5400">
                <a:solidFill>
                  <a:schemeClr val="dk2"/>
                </a:solidFill>
              </a:defRPr>
            </a:lvl5pPr>
            <a:lvl6pPr lvl="5" rtl="0">
              <a:spcBef>
                <a:spcPts val="0"/>
              </a:spcBef>
              <a:spcAft>
                <a:spcPts val="0"/>
              </a:spcAft>
              <a:buClr>
                <a:schemeClr val="dk2"/>
              </a:buClr>
              <a:buSzPts val="5400"/>
              <a:buNone/>
              <a:defRPr b="0" sz="5400">
                <a:solidFill>
                  <a:schemeClr val="dk2"/>
                </a:solidFill>
              </a:defRPr>
            </a:lvl6pPr>
            <a:lvl7pPr lvl="6" rtl="0">
              <a:spcBef>
                <a:spcPts val="0"/>
              </a:spcBef>
              <a:spcAft>
                <a:spcPts val="0"/>
              </a:spcAft>
              <a:buClr>
                <a:schemeClr val="dk2"/>
              </a:buClr>
              <a:buSzPts val="5400"/>
              <a:buNone/>
              <a:defRPr b="0" sz="5400">
                <a:solidFill>
                  <a:schemeClr val="dk2"/>
                </a:solidFill>
              </a:defRPr>
            </a:lvl7pPr>
            <a:lvl8pPr lvl="7" rtl="0">
              <a:spcBef>
                <a:spcPts val="0"/>
              </a:spcBef>
              <a:spcAft>
                <a:spcPts val="0"/>
              </a:spcAft>
              <a:buClr>
                <a:schemeClr val="dk2"/>
              </a:buClr>
              <a:buSzPts val="5400"/>
              <a:buNone/>
              <a:defRPr b="0" sz="5400">
                <a:solidFill>
                  <a:schemeClr val="dk2"/>
                </a:solidFill>
              </a:defRPr>
            </a:lvl8pPr>
            <a:lvl9pPr lvl="8" rtl="0">
              <a:spcBef>
                <a:spcPts val="0"/>
              </a:spcBef>
              <a:spcAft>
                <a:spcPts val="0"/>
              </a:spcAft>
              <a:buClr>
                <a:schemeClr val="dk2"/>
              </a:buClr>
              <a:buSzPts val="5400"/>
              <a:buNone/>
              <a:defRPr b="0" sz="5400">
                <a:solidFill>
                  <a:schemeClr val="dk2"/>
                </a:solidFill>
              </a:defRPr>
            </a:lvl9pPr>
          </a:lstStyle>
          <a:p/>
        </p:txBody>
      </p:sp>
      <p:sp>
        <p:nvSpPr>
          <p:cNvPr id="89" name="Google Shape;8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21"/>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93" name="Google Shape;93;p21"/>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4" name="Google Shape;94;p21"/>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5" name="Google Shape;95;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96" name="Google Shape;96;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7" name="Shape 97"/>
        <p:cNvGrpSpPr/>
        <p:nvPr/>
      </p:nvGrpSpPr>
      <p:grpSpPr>
        <a:xfrm>
          <a:off x="0" y="0"/>
          <a:ext cx="0" cy="0"/>
          <a:chOff x="0" y="0"/>
          <a:chExt cx="0" cy="0"/>
        </a:xfrm>
      </p:grpSpPr>
      <p:sp>
        <p:nvSpPr>
          <p:cNvPr id="98" name="Google Shape;98;p22"/>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99" name="Google Shape;9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0" name="Shape 100"/>
        <p:cNvGrpSpPr/>
        <p:nvPr/>
      </p:nvGrpSpPr>
      <p:grpSpPr>
        <a:xfrm>
          <a:off x="0" y="0"/>
          <a:ext cx="0" cy="0"/>
          <a:chOff x="0" y="0"/>
          <a:chExt cx="0" cy="0"/>
        </a:xfrm>
      </p:grpSpPr>
      <p:sp>
        <p:nvSpPr>
          <p:cNvPr id="101" name="Google Shape;101;p23"/>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3"/>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3000"/>
              <a:buNone/>
              <a:defRPr sz="13000">
                <a:solidFill>
                  <a:schemeClr val="accent3"/>
                </a:solidFill>
              </a:defRPr>
            </a:lvl1pPr>
            <a:lvl2pPr lvl="1" rtl="0" algn="ctr">
              <a:spcBef>
                <a:spcPts val="0"/>
              </a:spcBef>
              <a:spcAft>
                <a:spcPts val="0"/>
              </a:spcAft>
              <a:buClr>
                <a:schemeClr val="accent3"/>
              </a:buClr>
              <a:buSzPts val="13000"/>
              <a:buNone/>
              <a:defRPr sz="13000">
                <a:solidFill>
                  <a:schemeClr val="accent3"/>
                </a:solidFill>
              </a:defRPr>
            </a:lvl2pPr>
            <a:lvl3pPr lvl="2" rtl="0" algn="ctr">
              <a:spcBef>
                <a:spcPts val="0"/>
              </a:spcBef>
              <a:spcAft>
                <a:spcPts val="0"/>
              </a:spcAft>
              <a:buClr>
                <a:schemeClr val="accent3"/>
              </a:buClr>
              <a:buSzPts val="13000"/>
              <a:buNone/>
              <a:defRPr sz="13000">
                <a:solidFill>
                  <a:schemeClr val="accent3"/>
                </a:solidFill>
              </a:defRPr>
            </a:lvl3pPr>
            <a:lvl4pPr lvl="3" rtl="0" algn="ctr">
              <a:spcBef>
                <a:spcPts val="0"/>
              </a:spcBef>
              <a:spcAft>
                <a:spcPts val="0"/>
              </a:spcAft>
              <a:buClr>
                <a:schemeClr val="accent3"/>
              </a:buClr>
              <a:buSzPts val="13000"/>
              <a:buNone/>
              <a:defRPr sz="13000">
                <a:solidFill>
                  <a:schemeClr val="accent3"/>
                </a:solidFill>
              </a:defRPr>
            </a:lvl4pPr>
            <a:lvl5pPr lvl="4" rtl="0" algn="ctr">
              <a:spcBef>
                <a:spcPts val="0"/>
              </a:spcBef>
              <a:spcAft>
                <a:spcPts val="0"/>
              </a:spcAft>
              <a:buClr>
                <a:schemeClr val="accent3"/>
              </a:buClr>
              <a:buSzPts val="13000"/>
              <a:buNone/>
              <a:defRPr sz="13000">
                <a:solidFill>
                  <a:schemeClr val="accent3"/>
                </a:solidFill>
              </a:defRPr>
            </a:lvl5pPr>
            <a:lvl6pPr lvl="5" rtl="0" algn="ctr">
              <a:spcBef>
                <a:spcPts val="0"/>
              </a:spcBef>
              <a:spcAft>
                <a:spcPts val="0"/>
              </a:spcAft>
              <a:buClr>
                <a:schemeClr val="accent3"/>
              </a:buClr>
              <a:buSzPts val="13000"/>
              <a:buNone/>
              <a:defRPr sz="13000">
                <a:solidFill>
                  <a:schemeClr val="accent3"/>
                </a:solidFill>
              </a:defRPr>
            </a:lvl6pPr>
            <a:lvl7pPr lvl="6" rtl="0" algn="ctr">
              <a:spcBef>
                <a:spcPts val="0"/>
              </a:spcBef>
              <a:spcAft>
                <a:spcPts val="0"/>
              </a:spcAft>
              <a:buClr>
                <a:schemeClr val="accent3"/>
              </a:buClr>
              <a:buSzPts val="13000"/>
              <a:buNone/>
              <a:defRPr sz="13000">
                <a:solidFill>
                  <a:schemeClr val="accent3"/>
                </a:solidFill>
              </a:defRPr>
            </a:lvl7pPr>
            <a:lvl8pPr lvl="7" rtl="0" algn="ctr">
              <a:spcBef>
                <a:spcPts val="0"/>
              </a:spcBef>
              <a:spcAft>
                <a:spcPts val="0"/>
              </a:spcAft>
              <a:buClr>
                <a:schemeClr val="accent3"/>
              </a:buClr>
              <a:buSzPts val="13000"/>
              <a:buNone/>
              <a:defRPr sz="13000">
                <a:solidFill>
                  <a:schemeClr val="accent3"/>
                </a:solidFill>
              </a:defRPr>
            </a:lvl8pPr>
            <a:lvl9pPr lvl="8" rtl="0" algn="ctr">
              <a:spcBef>
                <a:spcPts val="0"/>
              </a:spcBef>
              <a:spcAft>
                <a:spcPts val="0"/>
              </a:spcAft>
              <a:buClr>
                <a:schemeClr val="accent3"/>
              </a:buClr>
              <a:buSzPts val="13000"/>
              <a:buNone/>
              <a:defRPr sz="13000">
                <a:solidFill>
                  <a:schemeClr val="accent3"/>
                </a:solidFill>
              </a:defRPr>
            </a:lvl9pPr>
          </a:lstStyle>
          <a:p>
            <a:r>
              <a:t>xx%</a:t>
            </a:r>
          </a:p>
        </p:txBody>
      </p:sp>
      <p:sp>
        <p:nvSpPr>
          <p:cNvPr id="103" name="Google Shape;103;p23"/>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04" name="Google Shape;104;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05" name="Shape 105"/>
        <p:cNvGrpSpPr/>
        <p:nvPr/>
      </p:nvGrpSpPr>
      <p:grpSpPr>
        <a:xfrm>
          <a:off x="0" y="0"/>
          <a:ext cx="0" cy="0"/>
          <a:chOff x="0" y="0"/>
          <a:chExt cx="0" cy="0"/>
        </a:xfrm>
      </p:grpSpPr>
      <p:sp>
        <p:nvSpPr>
          <p:cNvPr id="106" name="Google Shape;10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52" name="Google Shape;52;p13"/>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Open Sans"/>
                <a:ea typeface="Open Sans"/>
                <a:cs typeface="Open Sans"/>
                <a:sym typeface="Open Sans"/>
              </a:defRPr>
            </a:lvl1pPr>
            <a:lvl2pPr lvl="1" rtl="0" algn="r">
              <a:buNone/>
              <a:defRPr sz="1000">
                <a:solidFill>
                  <a:schemeClr val="dk2"/>
                </a:solidFill>
                <a:latin typeface="Open Sans"/>
                <a:ea typeface="Open Sans"/>
                <a:cs typeface="Open Sans"/>
                <a:sym typeface="Open Sans"/>
              </a:defRPr>
            </a:lvl2pPr>
            <a:lvl3pPr lvl="2" rtl="0" algn="r">
              <a:buNone/>
              <a:defRPr sz="1000">
                <a:solidFill>
                  <a:schemeClr val="dk2"/>
                </a:solidFill>
                <a:latin typeface="Open Sans"/>
                <a:ea typeface="Open Sans"/>
                <a:cs typeface="Open Sans"/>
                <a:sym typeface="Open Sans"/>
              </a:defRPr>
            </a:lvl3pPr>
            <a:lvl4pPr lvl="3" rtl="0" algn="r">
              <a:buNone/>
              <a:defRPr sz="1000">
                <a:solidFill>
                  <a:schemeClr val="dk2"/>
                </a:solidFill>
                <a:latin typeface="Open Sans"/>
                <a:ea typeface="Open Sans"/>
                <a:cs typeface="Open Sans"/>
                <a:sym typeface="Open Sans"/>
              </a:defRPr>
            </a:lvl4pPr>
            <a:lvl5pPr lvl="4" rtl="0" algn="r">
              <a:buNone/>
              <a:defRPr sz="1000">
                <a:solidFill>
                  <a:schemeClr val="dk2"/>
                </a:solidFill>
                <a:latin typeface="Open Sans"/>
                <a:ea typeface="Open Sans"/>
                <a:cs typeface="Open Sans"/>
                <a:sym typeface="Open Sans"/>
              </a:defRPr>
            </a:lvl5pPr>
            <a:lvl6pPr lvl="5" rtl="0" algn="r">
              <a:buNone/>
              <a:defRPr sz="1000">
                <a:solidFill>
                  <a:schemeClr val="dk2"/>
                </a:solidFill>
                <a:latin typeface="Open Sans"/>
                <a:ea typeface="Open Sans"/>
                <a:cs typeface="Open Sans"/>
                <a:sym typeface="Open Sans"/>
              </a:defRPr>
            </a:lvl6pPr>
            <a:lvl7pPr lvl="6" rtl="0" algn="r">
              <a:buNone/>
              <a:defRPr sz="1000">
                <a:solidFill>
                  <a:schemeClr val="dk2"/>
                </a:solidFill>
                <a:latin typeface="Open Sans"/>
                <a:ea typeface="Open Sans"/>
                <a:cs typeface="Open Sans"/>
                <a:sym typeface="Open Sans"/>
              </a:defRPr>
            </a:lvl7pPr>
            <a:lvl8pPr lvl="7" rtl="0" algn="r">
              <a:buNone/>
              <a:defRPr sz="1000">
                <a:solidFill>
                  <a:schemeClr val="dk2"/>
                </a:solidFill>
                <a:latin typeface="Open Sans"/>
                <a:ea typeface="Open Sans"/>
                <a:cs typeface="Open Sans"/>
                <a:sym typeface="Open Sans"/>
              </a:defRPr>
            </a:lvl8pPr>
            <a:lvl9pPr lvl="8" rtl="0"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5"/>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 sz="6000" u="sng"/>
              <a:t>CNC+</a:t>
            </a:r>
            <a:endParaRPr b="1" i="1" sz="6000" u="sng"/>
          </a:p>
          <a:p>
            <a:pPr indent="0" lvl="0" marL="0" rtl="0" algn="ctr">
              <a:spcBef>
                <a:spcPts val="0"/>
              </a:spcBef>
              <a:spcAft>
                <a:spcPts val="0"/>
              </a:spcAft>
              <a:buNone/>
            </a:pPr>
            <a:r>
              <a:rPr b="0" i="1" lang="en" sz="2400"/>
              <a:t>Crypto </a:t>
            </a:r>
            <a:r>
              <a:rPr b="0" i="1" lang="en" sz="2400"/>
              <a:t>News Channel</a:t>
            </a:r>
            <a:endParaRPr b="0" i="1" sz="2400"/>
          </a:p>
        </p:txBody>
      </p:sp>
      <p:sp>
        <p:nvSpPr>
          <p:cNvPr id="112" name="Google Shape;112;p25"/>
          <p:cNvSpPr txBox="1"/>
          <p:nvPr>
            <p:ph idx="1" type="subTitle"/>
          </p:nvPr>
        </p:nvSpPr>
        <p:spPr>
          <a:xfrm>
            <a:off x="2137225" y="2942275"/>
            <a:ext cx="4870500" cy="55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sz="1800"/>
              <a:t>Globally Consolidated Industry News </a:t>
            </a:r>
            <a:endParaRPr i="1"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pic>
        <p:nvPicPr>
          <p:cNvPr id="117" name="Google Shape;117;p26"/>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18" name="Google Shape;118;p26"/>
          <p:cNvSpPr txBox="1"/>
          <p:nvPr>
            <p:ph idx="4294967295" type="body"/>
          </p:nvPr>
        </p:nvSpPr>
        <p:spPr>
          <a:xfrm>
            <a:off x="640050" y="2061771"/>
            <a:ext cx="7864200" cy="22752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lang="en" sz="1900">
                <a:solidFill>
                  <a:srgbClr val="FF9900"/>
                </a:solidFill>
              </a:rPr>
              <a:t>Information &amp; Advertising resources for the Crypto Industry are mostly distributed by Niche market </a:t>
            </a:r>
            <a:r>
              <a:rPr lang="en" sz="1900">
                <a:solidFill>
                  <a:srgbClr val="FF9900"/>
                </a:solidFill>
              </a:rPr>
              <a:t>subscription </a:t>
            </a:r>
            <a:r>
              <a:rPr lang="en" sz="1900">
                <a:solidFill>
                  <a:srgbClr val="FF9900"/>
                </a:solidFill>
              </a:rPr>
              <a:t>newsletters </a:t>
            </a:r>
            <a:r>
              <a:rPr lang="en" sz="1900">
                <a:solidFill>
                  <a:srgbClr val="FF9900"/>
                </a:solidFill>
              </a:rPr>
              <a:t>individual industry </a:t>
            </a:r>
            <a:r>
              <a:rPr lang="en" sz="1900">
                <a:solidFill>
                  <a:srgbClr val="FF9900"/>
                </a:solidFill>
              </a:rPr>
              <a:t>blogs and are rarely objective in </a:t>
            </a:r>
            <a:r>
              <a:rPr lang="en" sz="1900">
                <a:solidFill>
                  <a:srgbClr val="FF9900"/>
                </a:solidFill>
              </a:rPr>
              <a:t>their portrayal in </a:t>
            </a:r>
            <a:r>
              <a:rPr lang="en" sz="1900">
                <a:solidFill>
                  <a:srgbClr val="FF9900"/>
                </a:solidFill>
              </a:rPr>
              <a:t>mainstream media. </a:t>
            </a:r>
            <a:endParaRPr sz="1900">
              <a:solidFill>
                <a:srgbClr val="FF9900"/>
              </a:solidFill>
            </a:endParaRPr>
          </a:p>
          <a:p>
            <a:pPr indent="0" lvl="0" marL="0" rtl="0" algn="just">
              <a:spcBef>
                <a:spcPts val="1600"/>
              </a:spcBef>
              <a:spcAft>
                <a:spcPts val="0"/>
              </a:spcAft>
              <a:buNone/>
            </a:pPr>
            <a:r>
              <a:rPr lang="en" sz="1900">
                <a:solidFill>
                  <a:srgbClr val="FF9900"/>
                </a:solidFill>
              </a:rPr>
              <a:t>This resulting limited accessibility to mainstream media makes it difficult for customers to discover your newest market </a:t>
            </a:r>
            <a:r>
              <a:rPr lang="en" sz="1900">
                <a:solidFill>
                  <a:srgbClr val="FF9900"/>
                </a:solidFill>
              </a:rPr>
              <a:t>development, </a:t>
            </a:r>
            <a:r>
              <a:rPr lang="en" sz="1900">
                <a:solidFill>
                  <a:srgbClr val="FF9900"/>
                </a:solidFill>
              </a:rPr>
              <a:t>products or applications. </a:t>
            </a:r>
            <a:endParaRPr sz="1900">
              <a:solidFill>
                <a:srgbClr val="FF9900"/>
              </a:solidFill>
            </a:endParaRPr>
          </a:p>
          <a:p>
            <a:pPr indent="0" lvl="0" marL="0" rtl="0" algn="just">
              <a:spcBef>
                <a:spcPts val="1600"/>
              </a:spcBef>
              <a:spcAft>
                <a:spcPts val="0"/>
              </a:spcAft>
              <a:buNone/>
            </a:pPr>
            <a:r>
              <a:t/>
            </a:r>
            <a:endParaRPr sz="1900">
              <a:solidFill>
                <a:srgbClr val="FF9900"/>
              </a:solidFill>
            </a:endParaRPr>
          </a:p>
          <a:p>
            <a:pPr indent="0" lvl="0" marL="0" rtl="0" algn="just">
              <a:spcBef>
                <a:spcPts val="1600"/>
              </a:spcBef>
              <a:spcAft>
                <a:spcPts val="1600"/>
              </a:spcAft>
              <a:buNone/>
            </a:pPr>
            <a:r>
              <a:t/>
            </a:r>
            <a:endParaRPr sz="1900">
              <a:solidFill>
                <a:srgbClr val="FF9900"/>
              </a:solidFill>
            </a:endParaRPr>
          </a:p>
        </p:txBody>
      </p:sp>
      <p:sp>
        <p:nvSpPr>
          <p:cNvPr id="119" name="Google Shape;119;p26"/>
          <p:cNvSpPr txBox="1"/>
          <p:nvPr/>
        </p:nvSpPr>
        <p:spPr>
          <a:xfrm>
            <a:off x="2083064" y="80645"/>
            <a:ext cx="4150800" cy="108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5000">
                <a:solidFill>
                  <a:srgbClr val="D9D9D9"/>
                </a:solidFill>
                <a:latin typeface="Lobster"/>
                <a:ea typeface="Lobster"/>
                <a:cs typeface="Lobster"/>
                <a:sym typeface="Lobster"/>
              </a:rPr>
              <a:t>Bit</a:t>
            </a:r>
            <a:r>
              <a:rPr b="1" i="1" lang="en" sz="5000">
                <a:solidFill>
                  <a:srgbClr val="D9D9D9"/>
                </a:solidFill>
                <a:latin typeface="Lobster"/>
                <a:ea typeface="Lobster"/>
                <a:cs typeface="Lobster"/>
                <a:sym typeface="Lobster"/>
              </a:rPr>
              <a:t>post</a:t>
            </a:r>
            <a:endParaRPr sz="5000">
              <a:latin typeface="Lobster"/>
              <a:ea typeface="Lobster"/>
              <a:cs typeface="Lobster"/>
              <a:sym typeface="Lobs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pic>
        <p:nvPicPr>
          <p:cNvPr descr="Closeup from the side of a hand pushing a knob on an audio mixer" id="124" name="Google Shape;124;p27"/>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25" name="Google Shape;125;p2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2"/>
                </a:solidFill>
              </a:rPr>
              <a:t>CNC offers an impartial and flexible multi media video and interactive (VOD) exposure for </a:t>
            </a:r>
            <a:r>
              <a:rPr lang="en" sz="1700">
                <a:solidFill>
                  <a:schemeClr val="dk2"/>
                </a:solidFill>
              </a:rPr>
              <a:t>crypto </a:t>
            </a:r>
            <a:r>
              <a:rPr lang="en" sz="1700">
                <a:solidFill>
                  <a:schemeClr val="dk2"/>
                </a:solidFill>
              </a:rPr>
              <a:t> industry companies to promote their missions, visions and products. </a:t>
            </a:r>
            <a:endParaRPr sz="1700">
              <a:solidFill>
                <a:schemeClr val="dk2"/>
              </a:solidFill>
            </a:endParaRPr>
          </a:p>
          <a:p>
            <a:pPr indent="0" lvl="0" marL="0" rtl="0" algn="l">
              <a:spcBef>
                <a:spcPts val="1600"/>
              </a:spcBef>
              <a:spcAft>
                <a:spcPts val="1600"/>
              </a:spcAft>
              <a:buNone/>
            </a:pPr>
            <a:r>
              <a:rPr lang="en" sz="1700">
                <a:solidFill>
                  <a:schemeClr val="dk2"/>
                </a:solidFill>
              </a:rPr>
              <a:t>We are impartial and present the news in a various streaming video formats making our channel </a:t>
            </a:r>
            <a:r>
              <a:rPr lang="en" sz="1700">
                <a:solidFill>
                  <a:schemeClr val="dk2"/>
                </a:solidFill>
              </a:rPr>
              <a:t>available </a:t>
            </a:r>
            <a:r>
              <a:rPr lang="en" sz="1700">
                <a:solidFill>
                  <a:schemeClr val="dk2"/>
                </a:solidFill>
              </a:rPr>
              <a:t>across all  social media, members only loyalty sites &amp; video distribution platforms.(OTT, VOD, IOS, Android) and we utilize interviews &amp; current articles to present </a:t>
            </a:r>
            <a:r>
              <a:rPr lang="en" sz="1700">
                <a:solidFill>
                  <a:schemeClr val="dk2"/>
                </a:solidFill>
              </a:rPr>
              <a:t>select s</a:t>
            </a:r>
            <a:r>
              <a:rPr lang="en" sz="1700">
                <a:solidFill>
                  <a:schemeClr val="dk2"/>
                </a:solidFill>
              </a:rPr>
              <a:t>ponsors company </a:t>
            </a:r>
            <a:r>
              <a:rPr lang="en" sz="1700">
                <a:solidFill>
                  <a:schemeClr val="dk2"/>
                </a:solidFill>
              </a:rPr>
              <a:t>methods and missions.</a:t>
            </a:r>
            <a:endParaRPr sz="1700"/>
          </a:p>
        </p:txBody>
      </p:sp>
      <p:sp>
        <p:nvSpPr>
          <p:cNvPr id="126" name="Google Shape;126;p27"/>
          <p:cNvSpPr txBox="1"/>
          <p:nvPr>
            <p:ph type="title"/>
          </p:nvPr>
        </p:nvSpPr>
        <p:spPr>
          <a:xfrm>
            <a:off x="265500" y="1259350"/>
            <a:ext cx="4045200" cy="264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CNC solutions</a:t>
            </a:r>
            <a:endParaRPr>
              <a:solidFill>
                <a:schemeClr val="lt1"/>
              </a:solidFill>
            </a:endParaRPr>
          </a:p>
          <a:p>
            <a:pPr indent="0" lvl="0" marL="0" rtl="0" algn="just">
              <a:lnSpc>
                <a:spcPct val="115000"/>
              </a:lnSpc>
              <a:spcBef>
                <a:spcPts val="0"/>
              </a:spcBef>
              <a:spcAft>
                <a:spcPts val="0"/>
              </a:spcAft>
              <a:buNone/>
            </a:pPr>
            <a:r>
              <a:t/>
            </a:r>
            <a:endParaRPr b="0" sz="1700">
              <a:solidFill>
                <a:srgbClr val="E69138"/>
              </a:solidFill>
              <a:latin typeface="Open Sans"/>
              <a:ea typeface="Open Sans"/>
              <a:cs typeface="Open Sans"/>
              <a:sym typeface="Open Sans"/>
            </a:endParaRPr>
          </a:p>
          <a:p>
            <a:pPr indent="0" lvl="0" marL="0" rtl="0" algn="just">
              <a:lnSpc>
                <a:spcPct val="115000"/>
              </a:lnSpc>
              <a:spcBef>
                <a:spcPts val="1600"/>
              </a:spcBef>
              <a:spcAft>
                <a:spcPts val="1600"/>
              </a:spcAft>
              <a:buNone/>
            </a:pPr>
            <a:r>
              <a:rPr b="0" lang="en" sz="1700">
                <a:solidFill>
                  <a:srgbClr val="E69138"/>
                </a:solidFill>
                <a:latin typeface="Open Sans"/>
                <a:ea typeface="Open Sans"/>
                <a:cs typeface="Open Sans"/>
                <a:sym typeface="Open Sans"/>
              </a:rPr>
              <a:t>CNC allows direct reach to customers &amp; continually informs our viewers about new products and services. We Include detailed legal developments on conforming geographic basis.</a:t>
            </a:r>
            <a:endParaRPr>
              <a:solidFill>
                <a:srgbClr val="E69138"/>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pic>
        <p:nvPicPr>
          <p:cNvPr descr="Overhead shot of young people sitting on a boardwalk" id="131" name="Google Shape;131;p28"/>
          <p:cNvPicPr preferRelativeResize="0"/>
          <p:nvPr/>
        </p:nvPicPr>
        <p:blipFill rotWithShape="1">
          <a:blip r:embed="rId3">
            <a:alphaModFix/>
          </a:blip>
          <a:srcRect b="8063" l="0" r="1254" t="8630"/>
          <a:stretch/>
        </p:blipFill>
        <p:spPr>
          <a:xfrm>
            <a:off x="-30675" y="0"/>
            <a:ext cx="9174676" cy="5143501"/>
          </a:xfrm>
          <a:prstGeom prst="rect">
            <a:avLst/>
          </a:prstGeom>
          <a:noFill/>
          <a:ln>
            <a:noFill/>
          </a:ln>
        </p:spPr>
      </p:pic>
      <p:sp>
        <p:nvSpPr>
          <p:cNvPr id="132" name="Google Shape;132;p28"/>
          <p:cNvSpPr txBox="1"/>
          <p:nvPr>
            <p:ph type="title"/>
          </p:nvPr>
        </p:nvSpPr>
        <p:spPr>
          <a:xfrm>
            <a:off x="261650" y="412050"/>
            <a:ext cx="43104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i="1" lang="en" sz="3600">
                <a:solidFill>
                  <a:srgbClr val="E69138"/>
                </a:solidFill>
              </a:rPr>
              <a:t>Why now?</a:t>
            </a:r>
            <a:endParaRPr b="1" i="1" sz="3600">
              <a:solidFill>
                <a:srgbClr val="E69138"/>
              </a:solidFill>
            </a:endParaRPr>
          </a:p>
          <a:p>
            <a:pPr indent="0" lvl="0" marL="0" rtl="0" algn="just">
              <a:spcBef>
                <a:spcPts val="1000"/>
              </a:spcBef>
              <a:spcAft>
                <a:spcPts val="1000"/>
              </a:spcAft>
              <a:buNone/>
            </a:pPr>
            <a:r>
              <a:rPr lang="en" sz="2400">
                <a:solidFill>
                  <a:srgbClr val="E69138"/>
                </a:solidFill>
              </a:rPr>
              <a:t>The </a:t>
            </a:r>
            <a:r>
              <a:rPr lang="en" sz="2400">
                <a:solidFill>
                  <a:srgbClr val="E69138"/>
                </a:solidFill>
              </a:rPr>
              <a:t>crypto </a:t>
            </a:r>
            <a:r>
              <a:rPr lang="en" sz="2400">
                <a:solidFill>
                  <a:srgbClr val="E69138"/>
                </a:solidFill>
              </a:rPr>
              <a:t>industry is in the growth and development stage There is a huge need for an </a:t>
            </a:r>
            <a:r>
              <a:rPr lang="en" sz="2400">
                <a:solidFill>
                  <a:srgbClr val="E69138"/>
                </a:solidFill>
              </a:rPr>
              <a:t>independent, </a:t>
            </a:r>
            <a:r>
              <a:rPr lang="en" sz="2400">
                <a:solidFill>
                  <a:srgbClr val="E69138"/>
                </a:solidFill>
              </a:rPr>
              <a:t>reliable and centralized news source and advertising platform offering independent viewpoints and helping to gain market exposure.</a:t>
            </a:r>
            <a:endParaRPr sz="2400">
              <a:solidFill>
                <a:srgbClr val="E69138"/>
              </a:solidFill>
            </a:endParaRPr>
          </a:p>
        </p:txBody>
      </p:sp>
      <p:grpSp>
        <p:nvGrpSpPr>
          <p:cNvPr id="133" name="Google Shape;133;p28"/>
          <p:cNvGrpSpPr/>
          <p:nvPr/>
        </p:nvGrpSpPr>
        <p:grpSpPr>
          <a:xfrm rot="8100000">
            <a:off x="5212473" y="864506"/>
            <a:ext cx="3307375" cy="3307376"/>
            <a:chOff x="5212394" y="864520"/>
            <a:chExt cx="3307407" cy="3307407"/>
          </a:xfrm>
        </p:grpSpPr>
        <p:sp>
          <p:nvSpPr>
            <p:cNvPr id="134" name="Google Shape;134;p28"/>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8"/>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8"/>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8"/>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8"/>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8"/>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8"/>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8"/>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8"/>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8"/>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8"/>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8"/>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8"/>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8"/>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8"/>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8"/>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8"/>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8"/>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8"/>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8"/>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8"/>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8"/>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8"/>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8"/>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8"/>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8"/>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8"/>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8"/>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8"/>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8"/>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8"/>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8"/>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8"/>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8"/>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8"/>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8"/>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8"/>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8"/>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8"/>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8"/>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8"/>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8"/>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8"/>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8"/>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8"/>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8"/>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8"/>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8"/>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8"/>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8"/>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8"/>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8"/>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8"/>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8"/>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8"/>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8"/>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8"/>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8"/>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8"/>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8"/>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8"/>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8"/>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8"/>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8"/>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8"/>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8"/>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8"/>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8"/>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8"/>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8"/>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28"/>
          <p:cNvGrpSpPr/>
          <p:nvPr/>
        </p:nvGrpSpPr>
        <p:grpSpPr>
          <a:xfrm rot="-5400000">
            <a:off x="5835856" y="1510078"/>
            <a:ext cx="2035048" cy="2033725"/>
            <a:chOff x="5212394" y="864520"/>
            <a:chExt cx="3307407" cy="3307407"/>
          </a:xfrm>
        </p:grpSpPr>
        <p:sp>
          <p:nvSpPr>
            <p:cNvPr id="235" name="Google Shape;235;p28"/>
            <p:cNvSpPr/>
            <p:nvPr/>
          </p:nvSpPr>
          <p:spPr>
            <a:xfrm>
              <a:off x="5212394"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a:off x="5549484"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8"/>
            <p:cNvSpPr/>
            <p:nvPr/>
          </p:nvSpPr>
          <p:spPr>
            <a:xfrm>
              <a:off x="5886575"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8"/>
            <p:cNvSpPr/>
            <p:nvPr/>
          </p:nvSpPr>
          <p:spPr>
            <a:xfrm>
              <a:off x="6223663"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
            <p:cNvSpPr/>
            <p:nvPr/>
          </p:nvSpPr>
          <p:spPr>
            <a:xfrm>
              <a:off x="6560753"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8"/>
            <p:cNvSpPr/>
            <p:nvPr/>
          </p:nvSpPr>
          <p:spPr>
            <a:xfrm>
              <a:off x="6897844"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8"/>
            <p:cNvSpPr/>
            <p:nvPr/>
          </p:nvSpPr>
          <p:spPr>
            <a:xfrm>
              <a:off x="7234932"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8"/>
            <p:cNvSpPr/>
            <p:nvPr/>
          </p:nvSpPr>
          <p:spPr>
            <a:xfrm>
              <a:off x="7572023"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8"/>
            <p:cNvSpPr/>
            <p:nvPr/>
          </p:nvSpPr>
          <p:spPr>
            <a:xfrm>
              <a:off x="7909113"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8"/>
            <p:cNvSpPr/>
            <p:nvPr/>
          </p:nvSpPr>
          <p:spPr>
            <a:xfrm>
              <a:off x="8246201" y="86452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8"/>
            <p:cNvSpPr/>
            <p:nvPr/>
          </p:nvSpPr>
          <p:spPr>
            <a:xfrm>
              <a:off x="5212394" y="120160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a:off x="5549484" y="120160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p:nvPr/>
          </p:nvSpPr>
          <p:spPr>
            <a:xfrm>
              <a:off x="5886575" y="1201621"/>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8"/>
            <p:cNvSpPr/>
            <p:nvPr/>
          </p:nvSpPr>
          <p:spPr>
            <a:xfrm>
              <a:off x="6223663" y="120160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6560753" y="120160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6897844" y="120160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7234932" y="120160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7572023" y="120160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8"/>
            <p:cNvSpPr/>
            <p:nvPr/>
          </p:nvSpPr>
          <p:spPr>
            <a:xfrm>
              <a:off x="7909113" y="120160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8"/>
            <p:cNvSpPr/>
            <p:nvPr/>
          </p:nvSpPr>
          <p:spPr>
            <a:xfrm>
              <a:off x="8246201" y="120160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5212394"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8"/>
            <p:cNvSpPr/>
            <p:nvPr/>
          </p:nvSpPr>
          <p:spPr>
            <a:xfrm>
              <a:off x="5549484"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
            <p:cNvSpPr/>
            <p:nvPr/>
          </p:nvSpPr>
          <p:spPr>
            <a:xfrm>
              <a:off x="5886575"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8"/>
            <p:cNvSpPr/>
            <p:nvPr/>
          </p:nvSpPr>
          <p:spPr>
            <a:xfrm>
              <a:off x="6223663"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8"/>
            <p:cNvSpPr/>
            <p:nvPr/>
          </p:nvSpPr>
          <p:spPr>
            <a:xfrm>
              <a:off x="6560753"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p:nvPr/>
          </p:nvSpPr>
          <p:spPr>
            <a:xfrm>
              <a:off x="6897844"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
            <p:cNvSpPr/>
            <p:nvPr/>
          </p:nvSpPr>
          <p:spPr>
            <a:xfrm>
              <a:off x="7234932"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8"/>
            <p:cNvSpPr/>
            <p:nvPr/>
          </p:nvSpPr>
          <p:spPr>
            <a:xfrm>
              <a:off x="7572023"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8"/>
            <p:cNvSpPr/>
            <p:nvPr/>
          </p:nvSpPr>
          <p:spPr>
            <a:xfrm>
              <a:off x="7909113"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8"/>
            <p:cNvSpPr/>
            <p:nvPr/>
          </p:nvSpPr>
          <p:spPr>
            <a:xfrm>
              <a:off x="8246201" y="1538700"/>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8"/>
            <p:cNvSpPr/>
            <p:nvPr/>
          </p:nvSpPr>
          <p:spPr>
            <a:xfrm>
              <a:off x="5212394"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8"/>
            <p:cNvSpPr/>
            <p:nvPr/>
          </p:nvSpPr>
          <p:spPr>
            <a:xfrm>
              <a:off x="5549484"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p:nvPr/>
          </p:nvSpPr>
          <p:spPr>
            <a:xfrm>
              <a:off x="5886575"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a:off x="6223663"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8"/>
            <p:cNvSpPr/>
            <p:nvPr/>
          </p:nvSpPr>
          <p:spPr>
            <a:xfrm>
              <a:off x="6560753"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6897844"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7234932"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8"/>
            <p:cNvSpPr/>
            <p:nvPr/>
          </p:nvSpPr>
          <p:spPr>
            <a:xfrm>
              <a:off x="7572023"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8"/>
            <p:cNvSpPr/>
            <p:nvPr/>
          </p:nvSpPr>
          <p:spPr>
            <a:xfrm>
              <a:off x="7909113"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8246201" y="187578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5212394"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8"/>
            <p:cNvSpPr/>
            <p:nvPr/>
          </p:nvSpPr>
          <p:spPr>
            <a:xfrm>
              <a:off x="5549484"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8"/>
            <p:cNvSpPr/>
            <p:nvPr/>
          </p:nvSpPr>
          <p:spPr>
            <a:xfrm>
              <a:off x="5886575"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8"/>
            <p:cNvSpPr/>
            <p:nvPr/>
          </p:nvSpPr>
          <p:spPr>
            <a:xfrm>
              <a:off x="6223663"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8"/>
            <p:cNvSpPr/>
            <p:nvPr/>
          </p:nvSpPr>
          <p:spPr>
            <a:xfrm>
              <a:off x="6560753"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8"/>
            <p:cNvSpPr/>
            <p:nvPr/>
          </p:nvSpPr>
          <p:spPr>
            <a:xfrm>
              <a:off x="6897844"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8"/>
            <p:cNvSpPr/>
            <p:nvPr/>
          </p:nvSpPr>
          <p:spPr>
            <a:xfrm>
              <a:off x="7234932"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8"/>
            <p:cNvSpPr/>
            <p:nvPr/>
          </p:nvSpPr>
          <p:spPr>
            <a:xfrm>
              <a:off x="7572023"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8"/>
            <p:cNvSpPr/>
            <p:nvPr/>
          </p:nvSpPr>
          <p:spPr>
            <a:xfrm>
              <a:off x="7909113"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8"/>
            <p:cNvSpPr/>
            <p:nvPr/>
          </p:nvSpPr>
          <p:spPr>
            <a:xfrm>
              <a:off x="8246201" y="221287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8"/>
            <p:cNvSpPr/>
            <p:nvPr/>
          </p:nvSpPr>
          <p:spPr>
            <a:xfrm>
              <a:off x="5212394"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8"/>
            <p:cNvSpPr/>
            <p:nvPr/>
          </p:nvSpPr>
          <p:spPr>
            <a:xfrm>
              <a:off x="5549484"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8"/>
            <p:cNvSpPr/>
            <p:nvPr/>
          </p:nvSpPr>
          <p:spPr>
            <a:xfrm>
              <a:off x="5886575"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8"/>
            <p:cNvSpPr/>
            <p:nvPr/>
          </p:nvSpPr>
          <p:spPr>
            <a:xfrm>
              <a:off x="6223663"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8"/>
            <p:cNvSpPr/>
            <p:nvPr/>
          </p:nvSpPr>
          <p:spPr>
            <a:xfrm>
              <a:off x="6560753"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8"/>
            <p:cNvSpPr/>
            <p:nvPr/>
          </p:nvSpPr>
          <p:spPr>
            <a:xfrm>
              <a:off x="6897844"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8"/>
            <p:cNvSpPr/>
            <p:nvPr/>
          </p:nvSpPr>
          <p:spPr>
            <a:xfrm>
              <a:off x="7234932"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
            <p:cNvSpPr/>
            <p:nvPr/>
          </p:nvSpPr>
          <p:spPr>
            <a:xfrm>
              <a:off x="7572023"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8"/>
            <p:cNvSpPr/>
            <p:nvPr/>
          </p:nvSpPr>
          <p:spPr>
            <a:xfrm>
              <a:off x="7909113"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8"/>
            <p:cNvSpPr/>
            <p:nvPr/>
          </p:nvSpPr>
          <p:spPr>
            <a:xfrm>
              <a:off x="8246201" y="2549969"/>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8"/>
            <p:cNvSpPr/>
            <p:nvPr/>
          </p:nvSpPr>
          <p:spPr>
            <a:xfrm>
              <a:off x="5212394"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8"/>
            <p:cNvSpPr/>
            <p:nvPr/>
          </p:nvSpPr>
          <p:spPr>
            <a:xfrm>
              <a:off x="5549484"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8"/>
            <p:cNvSpPr/>
            <p:nvPr/>
          </p:nvSpPr>
          <p:spPr>
            <a:xfrm>
              <a:off x="5886575"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8"/>
            <p:cNvSpPr/>
            <p:nvPr/>
          </p:nvSpPr>
          <p:spPr>
            <a:xfrm>
              <a:off x="6223663"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8"/>
            <p:cNvSpPr/>
            <p:nvPr/>
          </p:nvSpPr>
          <p:spPr>
            <a:xfrm>
              <a:off x="6560753"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8"/>
            <p:cNvSpPr/>
            <p:nvPr/>
          </p:nvSpPr>
          <p:spPr>
            <a:xfrm>
              <a:off x="6897844"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8"/>
            <p:cNvSpPr/>
            <p:nvPr/>
          </p:nvSpPr>
          <p:spPr>
            <a:xfrm>
              <a:off x="7234932"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8"/>
            <p:cNvSpPr/>
            <p:nvPr/>
          </p:nvSpPr>
          <p:spPr>
            <a:xfrm>
              <a:off x="7572023"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8"/>
            <p:cNvSpPr/>
            <p:nvPr/>
          </p:nvSpPr>
          <p:spPr>
            <a:xfrm>
              <a:off x="7909113"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8"/>
            <p:cNvSpPr/>
            <p:nvPr/>
          </p:nvSpPr>
          <p:spPr>
            <a:xfrm>
              <a:off x="8246201" y="288705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8"/>
            <p:cNvSpPr/>
            <p:nvPr/>
          </p:nvSpPr>
          <p:spPr>
            <a:xfrm>
              <a:off x="5212394"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8"/>
            <p:cNvSpPr/>
            <p:nvPr/>
          </p:nvSpPr>
          <p:spPr>
            <a:xfrm>
              <a:off x="5549484"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8"/>
            <p:cNvSpPr/>
            <p:nvPr/>
          </p:nvSpPr>
          <p:spPr>
            <a:xfrm>
              <a:off x="5886575"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8"/>
            <p:cNvSpPr/>
            <p:nvPr/>
          </p:nvSpPr>
          <p:spPr>
            <a:xfrm>
              <a:off x="6223663"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8"/>
            <p:cNvSpPr/>
            <p:nvPr/>
          </p:nvSpPr>
          <p:spPr>
            <a:xfrm>
              <a:off x="6560753"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a:off x="6897844"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7234932"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a:off x="7572023"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8"/>
            <p:cNvSpPr/>
            <p:nvPr/>
          </p:nvSpPr>
          <p:spPr>
            <a:xfrm>
              <a:off x="7909113"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8"/>
            <p:cNvSpPr/>
            <p:nvPr/>
          </p:nvSpPr>
          <p:spPr>
            <a:xfrm>
              <a:off x="8246201" y="322414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p:nvPr/>
          </p:nvSpPr>
          <p:spPr>
            <a:xfrm>
              <a:off x="5212394"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a:off x="5549484"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5886575"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a:off x="6223663"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6560753"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a:off x="6897844"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8"/>
            <p:cNvSpPr/>
            <p:nvPr/>
          </p:nvSpPr>
          <p:spPr>
            <a:xfrm>
              <a:off x="7234932"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8"/>
            <p:cNvSpPr/>
            <p:nvPr/>
          </p:nvSpPr>
          <p:spPr>
            <a:xfrm>
              <a:off x="7572023"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8"/>
            <p:cNvSpPr/>
            <p:nvPr/>
          </p:nvSpPr>
          <p:spPr>
            <a:xfrm>
              <a:off x="7909113"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a:off x="8246201" y="3561238"/>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8"/>
            <p:cNvSpPr/>
            <p:nvPr/>
          </p:nvSpPr>
          <p:spPr>
            <a:xfrm>
              <a:off x="5212394"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8"/>
            <p:cNvSpPr/>
            <p:nvPr/>
          </p:nvSpPr>
          <p:spPr>
            <a:xfrm>
              <a:off x="5549484"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8"/>
            <p:cNvSpPr/>
            <p:nvPr/>
          </p:nvSpPr>
          <p:spPr>
            <a:xfrm>
              <a:off x="5886575"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8"/>
            <p:cNvSpPr/>
            <p:nvPr/>
          </p:nvSpPr>
          <p:spPr>
            <a:xfrm>
              <a:off x="6223663"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8"/>
            <p:cNvSpPr/>
            <p:nvPr/>
          </p:nvSpPr>
          <p:spPr>
            <a:xfrm>
              <a:off x="6560753"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8"/>
            <p:cNvSpPr/>
            <p:nvPr/>
          </p:nvSpPr>
          <p:spPr>
            <a:xfrm>
              <a:off x="6897844"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8"/>
            <p:cNvSpPr/>
            <p:nvPr/>
          </p:nvSpPr>
          <p:spPr>
            <a:xfrm>
              <a:off x="7234932"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p:nvPr/>
          </p:nvSpPr>
          <p:spPr>
            <a:xfrm>
              <a:off x="7572023"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p:nvPr/>
          </p:nvSpPr>
          <p:spPr>
            <a:xfrm>
              <a:off x="7909113"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a:off x="8246201" y="3898327"/>
              <a:ext cx="273600" cy="273600"/>
            </a:xfrm>
            <a:prstGeom prst="rect">
              <a:avLst/>
            </a:prstGeom>
            <a:solidFill>
              <a:srgbClr val="B6D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pic>
        <p:nvPicPr>
          <p:cNvPr descr="Closeup from the side of a hand pushing a knob on an audio mixer" id="339" name="Google Shape;339;p29"/>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340" name="Google Shape;340;p29"/>
          <p:cNvSpPr txBox="1"/>
          <p:nvPr>
            <p:ph type="title"/>
          </p:nvPr>
        </p:nvSpPr>
        <p:spPr>
          <a:xfrm>
            <a:off x="212700" y="2809625"/>
            <a:ext cx="4005600" cy="135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lt1"/>
                </a:solidFill>
              </a:rPr>
              <a:t>CNC solutions</a:t>
            </a:r>
            <a:endParaRPr sz="2300">
              <a:solidFill>
                <a:schemeClr val="lt1"/>
              </a:solidFill>
            </a:endParaRPr>
          </a:p>
        </p:txBody>
      </p:sp>
      <p:sp>
        <p:nvSpPr>
          <p:cNvPr id="341" name="Google Shape;341;p29"/>
          <p:cNvSpPr txBox="1"/>
          <p:nvPr>
            <p:ph idx="2" type="body"/>
          </p:nvPr>
        </p:nvSpPr>
        <p:spPr>
          <a:xfrm>
            <a:off x="4847852" y="298505"/>
            <a:ext cx="4005600" cy="4546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434343"/>
                </a:solidFill>
              </a:rPr>
              <a:t>CNC meets the already  huge demand for industry news by </a:t>
            </a:r>
            <a:r>
              <a:rPr lang="en" sz="1600">
                <a:solidFill>
                  <a:srgbClr val="434343"/>
                </a:solidFill>
              </a:rPr>
              <a:t>consolidating all sources and </a:t>
            </a:r>
            <a:r>
              <a:rPr lang="en" sz="1600">
                <a:solidFill>
                  <a:srgbClr val="434343"/>
                </a:solidFill>
              </a:rPr>
              <a:t>broadcasting on a single platform. We include current market information about software applications in </a:t>
            </a:r>
            <a:r>
              <a:rPr lang="en" sz="1600">
                <a:solidFill>
                  <a:srgbClr val="434343"/>
                </a:solidFill>
              </a:rPr>
              <a:t>blockchain, cryptocurrencies, mergers acquisitions, key c</a:t>
            </a:r>
            <a:r>
              <a:rPr lang="en" sz="1600">
                <a:solidFill>
                  <a:srgbClr val="434343"/>
                </a:solidFill>
              </a:rPr>
              <a:t>ompanies, consumer and BtoB products and related laws.</a:t>
            </a:r>
            <a:endParaRPr sz="1600">
              <a:solidFill>
                <a:srgbClr val="434343"/>
              </a:solidFill>
            </a:endParaRPr>
          </a:p>
          <a:p>
            <a:pPr indent="0" lvl="0" marL="0" rtl="0" algn="l">
              <a:lnSpc>
                <a:spcPct val="100000"/>
              </a:lnSpc>
              <a:spcBef>
                <a:spcPts val="1600"/>
              </a:spcBef>
              <a:spcAft>
                <a:spcPts val="0"/>
              </a:spcAft>
              <a:buNone/>
            </a:pPr>
            <a:r>
              <a:rPr b="1" i="1" lang="en" sz="1600">
                <a:solidFill>
                  <a:srgbClr val="434343"/>
                </a:solidFill>
              </a:rPr>
              <a:t>CNC will establishing a definitive central source for all things crypto</a:t>
            </a:r>
            <a:r>
              <a:rPr i="1" lang="en" sz="1600">
                <a:solidFill>
                  <a:srgbClr val="434343"/>
                </a:solidFill>
              </a:rPr>
              <a:t>. </a:t>
            </a:r>
            <a:endParaRPr i="1" sz="1600">
              <a:solidFill>
                <a:srgbClr val="434343"/>
              </a:solidFill>
            </a:endParaRPr>
          </a:p>
          <a:p>
            <a:pPr indent="0" lvl="0" marL="0" rtl="0" algn="l">
              <a:lnSpc>
                <a:spcPct val="100000"/>
              </a:lnSpc>
              <a:spcBef>
                <a:spcPts val="1600"/>
              </a:spcBef>
              <a:spcAft>
                <a:spcPts val="1600"/>
              </a:spcAft>
              <a:buNone/>
            </a:pPr>
            <a:r>
              <a:rPr lang="en" sz="1600">
                <a:solidFill>
                  <a:srgbClr val="434343"/>
                </a:solidFill>
              </a:rPr>
              <a:t>CNC services </a:t>
            </a:r>
            <a:r>
              <a:rPr lang="en" sz="1600">
                <a:solidFill>
                  <a:srgbClr val="434343"/>
                </a:solidFill>
              </a:rPr>
              <a:t>establish an</a:t>
            </a:r>
            <a:r>
              <a:rPr lang="en" sz="1600">
                <a:solidFill>
                  <a:srgbClr val="434343"/>
                </a:solidFill>
              </a:rPr>
              <a:t> international channel promoting Brand awareness in a news format. This has proven track record, and offers international exposure and channel </a:t>
            </a:r>
            <a:r>
              <a:rPr lang="en" sz="1600">
                <a:solidFill>
                  <a:srgbClr val="434343"/>
                </a:solidFill>
              </a:rPr>
              <a:t>advertising</a:t>
            </a:r>
            <a:r>
              <a:rPr lang="en" sz="1600">
                <a:solidFill>
                  <a:srgbClr val="434343"/>
                </a:solidFill>
              </a:rPr>
              <a:t> for new and existing brand products. </a:t>
            </a:r>
            <a:endParaRPr sz="1600">
              <a:solidFill>
                <a:srgbClr val="434343"/>
              </a:solidFill>
            </a:endParaRPr>
          </a:p>
        </p:txBody>
      </p:sp>
      <p:sp>
        <p:nvSpPr>
          <p:cNvPr id="342" name="Google Shape;342;p29"/>
          <p:cNvSpPr txBox="1"/>
          <p:nvPr/>
        </p:nvSpPr>
        <p:spPr>
          <a:xfrm>
            <a:off x="212689" y="977544"/>
            <a:ext cx="4150800" cy="108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5000">
                <a:solidFill>
                  <a:srgbClr val="D9D9D9"/>
                </a:solidFill>
                <a:latin typeface="Lobster"/>
                <a:ea typeface="Lobster"/>
                <a:cs typeface="Lobster"/>
                <a:sym typeface="Lobster"/>
              </a:rPr>
              <a:t>Bitpost</a:t>
            </a:r>
            <a:endParaRPr sz="5000">
              <a:latin typeface="Lobster"/>
              <a:ea typeface="Lobster"/>
              <a:cs typeface="Lobster"/>
              <a:sym typeface="Lobs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pic>
        <p:nvPicPr>
          <p:cNvPr id="347" name="Google Shape;347;p30"/>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348" name="Google Shape;348;p30"/>
          <p:cNvSpPr txBox="1"/>
          <p:nvPr>
            <p:ph idx="4294967295" type="body"/>
          </p:nvPr>
        </p:nvSpPr>
        <p:spPr>
          <a:xfrm>
            <a:off x="508618" y="1083211"/>
            <a:ext cx="8006400" cy="390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1700">
              <a:solidFill>
                <a:srgbClr val="FF9900"/>
              </a:solidFill>
            </a:endParaRPr>
          </a:p>
          <a:p>
            <a:pPr indent="0" lvl="0" marL="0" rtl="0" algn="ctr">
              <a:spcBef>
                <a:spcPts val="1600"/>
              </a:spcBef>
              <a:spcAft>
                <a:spcPts val="0"/>
              </a:spcAft>
              <a:buNone/>
            </a:pPr>
            <a:r>
              <a:t/>
            </a:r>
            <a:endParaRPr sz="1700">
              <a:solidFill>
                <a:srgbClr val="FF9900"/>
              </a:solidFill>
            </a:endParaRPr>
          </a:p>
          <a:p>
            <a:pPr indent="0" lvl="0" marL="0" rtl="0" algn="ctr">
              <a:spcBef>
                <a:spcPts val="1600"/>
              </a:spcBef>
              <a:spcAft>
                <a:spcPts val="0"/>
              </a:spcAft>
              <a:buNone/>
            </a:pPr>
            <a:r>
              <a:rPr lang="en" sz="1700">
                <a:solidFill>
                  <a:srgbClr val="FF9900"/>
                </a:solidFill>
              </a:rPr>
              <a:t>Timely information about new </a:t>
            </a:r>
            <a:r>
              <a:rPr lang="en" sz="1700">
                <a:solidFill>
                  <a:srgbClr val="FF9900"/>
                </a:solidFill>
              </a:rPr>
              <a:t>crypto </a:t>
            </a:r>
            <a:r>
              <a:rPr lang="en" sz="1700">
                <a:solidFill>
                  <a:srgbClr val="FF9900"/>
                </a:solidFill>
              </a:rPr>
              <a:t>companies, new products and the ever changing state  laws are </a:t>
            </a:r>
            <a:r>
              <a:rPr lang="en" sz="1700">
                <a:solidFill>
                  <a:srgbClr val="FF9900"/>
                </a:solidFill>
              </a:rPr>
              <a:t>desperately</a:t>
            </a:r>
            <a:r>
              <a:rPr lang="en" sz="1700">
                <a:solidFill>
                  <a:srgbClr val="FF9900"/>
                </a:solidFill>
              </a:rPr>
              <a:t> needed. As  a definitive source for all things </a:t>
            </a:r>
            <a:r>
              <a:rPr lang="en" sz="1700">
                <a:solidFill>
                  <a:srgbClr val="FF9900"/>
                </a:solidFill>
              </a:rPr>
              <a:t>crypto </a:t>
            </a:r>
            <a:r>
              <a:rPr lang="en" sz="1700">
                <a:solidFill>
                  <a:srgbClr val="FF9900"/>
                </a:solidFill>
              </a:rPr>
              <a:t>CNC will provide our services to all industry participants. Exposure on our  national and International platforms will present interested parties with detailed information on specific Brand developments enhancing awareness in a familiar format that has proven success to establish Brand advertising for their products. </a:t>
            </a:r>
            <a:endParaRPr sz="1700">
              <a:solidFill>
                <a:srgbClr val="FF9900"/>
              </a:solidFill>
            </a:endParaRPr>
          </a:p>
          <a:p>
            <a:pPr indent="0" lvl="0" marL="0" rtl="0" algn="ctr">
              <a:spcBef>
                <a:spcPts val="1600"/>
              </a:spcBef>
              <a:spcAft>
                <a:spcPts val="0"/>
              </a:spcAft>
              <a:buNone/>
            </a:pPr>
            <a:r>
              <a:rPr lang="en" sz="1700">
                <a:solidFill>
                  <a:srgbClr val="FF9900"/>
                </a:solidFill>
              </a:rPr>
              <a:t>CNC offers an impartial and flexible medium for professionals to reach customers and keep them informed about product development, support services. Basically everything that may impact their sales or Industry compliance and continually informing all participants of current legal developments on a geographic basis.</a:t>
            </a:r>
            <a:endParaRPr sz="1700">
              <a:solidFill>
                <a:srgbClr val="FF9900"/>
              </a:solidFill>
            </a:endParaRPr>
          </a:p>
          <a:p>
            <a:pPr indent="0" lvl="0" marL="0" rtl="0" algn="ctr">
              <a:spcBef>
                <a:spcPts val="1600"/>
              </a:spcBef>
              <a:spcAft>
                <a:spcPts val="0"/>
              </a:spcAft>
              <a:buNone/>
            </a:pPr>
            <a:r>
              <a:t/>
            </a:r>
            <a:endParaRPr sz="1700">
              <a:solidFill>
                <a:srgbClr val="FF9900"/>
              </a:solidFill>
            </a:endParaRPr>
          </a:p>
          <a:p>
            <a:pPr indent="0" lvl="0" marL="0" rtl="0" algn="ctr">
              <a:spcBef>
                <a:spcPts val="1600"/>
              </a:spcBef>
              <a:spcAft>
                <a:spcPts val="1600"/>
              </a:spcAft>
              <a:buNone/>
            </a:pPr>
            <a:r>
              <a:t/>
            </a:r>
            <a:endParaRPr sz="1700">
              <a:solidFill>
                <a:srgbClr val="FF9900"/>
              </a:solidFill>
            </a:endParaRPr>
          </a:p>
        </p:txBody>
      </p:sp>
      <p:sp>
        <p:nvSpPr>
          <p:cNvPr id="349" name="Google Shape;349;p30"/>
          <p:cNvSpPr txBox="1"/>
          <p:nvPr/>
        </p:nvSpPr>
        <p:spPr>
          <a:xfrm>
            <a:off x="426583" y="229696"/>
            <a:ext cx="7797600" cy="85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3600">
                <a:solidFill>
                  <a:srgbClr val="D9D9D9"/>
                </a:solidFill>
                <a:latin typeface="Caveat"/>
                <a:ea typeface="Caveat"/>
                <a:cs typeface="Caveat"/>
                <a:sym typeface="Caveat"/>
              </a:rPr>
              <a:t>Consolidated Globally Sourced Reporting</a:t>
            </a:r>
            <a:endParaRPr b="1" i="1" sz="3600">
              <a:solidFill>
                <a:srgbClr val="D9D9D9"/>
              </a:solidFill>
              <a:latin typeface="Caveat"/>
              <a:ea typeface="Caveat"/>
              <a:cs typeface="Caveat"/>
              <a:sym typeface="Cave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pic>
        <p:nvPicPr>
          <p:cNvPr id="354" name="Google Shape;354;p31"/>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355" name="Google Shape;355;p31"/>
          <p:cNvSpPr txBox="1"/>
          <p:nvPr>
            <p:ph type="title"/>
          </p:nvPr>
        </p:nvSpPr>
        <p:spPr>
          <a:xfrm>
            <a:off x="490250" y="526350"/>
            <a:ext cx="81264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CNC technology:</a:t>
            </a:r>
            <a:endParaRPr/>
          </a:p>
          <a:p>
            <a:pPr indent="0" lvl="0" marL="0" rtl="0" algn="ctr">
              <a:spcBef>
                <a:spcPts val="0"/>
              </a:spcBef>
              <a:spcAft>
                <a:spcPts val="0"/>
              </a:spcAft>
              <a:buNone/>
            </a:pPr>
            <a:r>
              <a:rPr i="1" lang="en" sz="3000">
                <a:solidFill>
                  <a:schemeClr val="accent2"/>
                </a:solidFill>
              </a:rPr>
              <a:t>OTT, VOD, Torrents, Facebook, Youtube, Uscreen, IOS, Android, GPS enabled</a:t>
            </a:r>
            <a:endParaRPr i="1" sz="3000">
              <a:solidFill>
                <a:schemeClr val="accen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